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ACAA-C0E7-4EA5-86D9-7C394A8D1D6D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78B4-88D1-4D93-AA19-1D008C7A3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514600"/>
            <a:ext cx="8991600" cy="99060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4400" b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4400" b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400" b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b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400" b="1" cap="all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400" b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400" b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400" b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400" b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sz="4400" b="1" cap="all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50292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Thiều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5A5</a:t>
            </a:r>
          </a:p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6667" y="2971800"/>
            <a:ext cx="7266733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4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4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algn="ctr"/>
            <a:r>
              <a:rPr lang="en-US" sz="32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BÀI: </a:t>
            </a:r>
            <a:r>
              <a:rPr lang="en-US" sz="3200" b="1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3200" b="1" cap="none" spc="0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6082" y="457200"/>
            <a:ext cx="33970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8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800" b="1" cap="all" spc="0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514600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100hm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3505200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10km5dam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4495800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354dm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5562600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4dam8dm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2514600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35m4dm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3505200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10km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4495800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1005dam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5562600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408dm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>
            <a:stCxn id="4" idx="3"/>
            <a:endCxn id="9" idx="1"/>
          </p:cNvCxnSpPr>
          <p:nvPr/>
        </p:nvCxnSpPr>
        <p:spPr>
          <a:xfrm>
            <a:off x="3657600" y="2819400"/>
            <a:ext cx="1905000" cy="99060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8" idx="1"/>
          </p:cNvCxnSpPr>
          <p:nvPr/>
        </p:nvCxnSpPr>
        <p:spPr>
          <a:xfrm flipV="1">
            <a:off x="3657600" y="2819400"/>
            <a:ext cx="1905000" cy="198120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11" idx="1"/>
          </p:cNvCxnSpPr>
          <p:nvPr/>
        </p:nvCxnSpPr>
        <p:spPr>
          <a:xfrm>
            <a:off x="3657600" y="5867400"/>
            <a:ext cx="1905000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3"/>
            <a:endCxn id="10" idx="1"/>
          </p:cNvCxnSpPr>
          <p:nvPr/>
        </p:nvCxnSpPr>
        <p:spPr>
          <a:xfrm>
            <a:off x="3657600" y="3810000"/>
            <a:ext cx="1905000" cy="99060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0" b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896735"/>
          <a:ext cx="9144002" cy="44566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3000"/>
                <a:gridCol w="1219200"/>
                <a:gridCol w="1219200"/>
                <a:gridCol w="1981200"/>
                <a:gridCol w="1219200"/>
                <a:gridCol w="1219200"/>
                <a:gridCol w="1143002"/>
              </a:tblGrid>
              <a:tr h="609600">
                <a:tc gridSpan="3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1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3042422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43000" y="2770632"/>
            <a:ext cx="1219200" cy="658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62200" y="2770632"/>
            <a:ext cx="1219200" cy="658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ến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1400" y="2770632"/>
            <a:ext cx="1981200" cy="658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2600" y="2770632"/>
            <a:ext cx="1219200" cy="658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hg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81800" y="2770632"/>
            <a:ext cx="1219200" cy="658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dag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01000" y="2770632"/>
            <a:ext cx="1143000" cy="658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2770632"/>
            <a:ext cx="1143000" cy="658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ấn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905000"/>
            <a:ext cx="3581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ớn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endParaRPr lang="en-US" sz="2800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81400" y="1905000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endParaRPr lang="en-US" sz="2800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62600" y="1905000"/>
            <a:ext cx="3581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endParaRPr lang="en-US" sz="2800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28600" y="1905000"/>
            <a:ext cx="8915400" cy="1219200"/>
            <a:chOff x="228600" y="990600"/>
            <a:chExt cx="8915400" cy="1219200"/>
          </a:xfrm>
        </p:grpSpPr>
        <p:sp>
          <p:nvSpPr>
            <p:cNvPr id="28" name="TextBox 27"/>
            <p:cNvSpPr txBox="1"/>
            <p:nvPr/>
          </p:nvSpPr>
          <p:spPr>
            <a:xfrm>
              <a:off x="228600" y="1676400"/>
              <a:ext cx="6848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ấn</a:t>
              </a:r>
              <a:endPara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8400" y="16764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ến</a:t>
              </a:r>
              <a:endPara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20572" y="1686580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ạ</a:t>
              </a:r>
              <a:endPara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43400" y="168658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19800" y="1676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hg</a:t>
              </a:r>
              <a:endPara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086600" y="16764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dag</a:t>
              </a:r>
              <a:endPara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82000" y="16764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4800" y="990600"/>
              <a:ext cx="30796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ki-lô-gam</a:t>
              </a:r>
              <a:endPara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69018" y="990600"/>
              <a:ext cx="17411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800" b="1" dirty="0" err="1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i-lô-gam</a:t>
              </a:r>
              <a:endPara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96000" y="1000780"/>
              <a:ext cx="28392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Bé</a:t>
              </a:r>
              <a:r>
                <a:rPr lang="en-US" sz="2800" b="1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ki-lô-gam</a:t>
              </a:r>
              <a:endPara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4514850" y="2940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3810000" y="3905250"/>
            <a:ext cx="1572866" cy="1733550"/>
            <a:chOff x="4267200" y="4267200"/>
            <a:chExt cx="1572866" cy="1733550"/>
          </a:xfrm>
        </p:grpSpPr>
        <p:sp>
          <p:nvSpPr>
            <p:cNvPr id="39" name="TextBox 38"/>
            <p:cNvSpPr txBox="1"/>
            <p:nvPr/>
          </p:nvSpPr>
          <p:spPr>
            <a:xfrm>
              <a:off x="4267200" y="4267200"/>
              <a:ext cx="1572866" cy="1658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1kg</a:t>
              </a:r>
            </a:p>
            <a:p>
              <a:pPr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= 10hg</a:t>
              </a:r>
            </a:p>
            <a:p>
              <a:pPr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=       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yến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8200" y="5314950"/>
              <a:ext cx="342900" cy="685800"/>
            </a:xfrm>
            <a:prstGeom prst="rect">
              <a:avLst/>
            </a:prstGeom>
            <a:noFill/>
          </p:spPr>
        </p:pic>
      </p:grpSp>
      <p:grpSp>
        <p:nvGrpSpPr>
          <p:cNvPr id="44" name="Group 43"/>
          <p:cNvGrpSpPr/>
          <p:nvPr/>
        </p:nvGrpSpPr>
        <p:grpSpPr>
          <a:xfrm>
            <a:off x="5486400" y="3810000"/>
            <a:ext cx="1289135" cy="1752600"/>
            <a:chOff x="4267200" y="4267200"/>
            <a:chExt cx="1289135" cy="1752600"/>
          </a:xfrm>
        </p:grpSpPr>
        <p:sp>
          <p:nvSpPr>
            <p:cNvPr id="45" name="TextBox 44"/>
            <p:cNvSpPr txBox="1"/>
            <p:nvPr/>
          </p:nvSpPr>
          <p:spPr>
            <a:xfrm>
              <a:off x="4267200" y="4267200"/>
              <a:ext cx="1289135" cy="160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1hg</a:t>
              </a:r>
            </a:p>
            <a:p>
              <a:pPr algn="ctr"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= 10dag</a:t>
              </a:r>
            </a:p>
            <a:p>
              <a:pPr algn="ctr"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=       kg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24400" y="5391150"/>
              <a:ext cx="314325" cy="628650"/>
            </a:xfrm>
            <a:prstGeom prst="rect">
              <a:avLst/>
            </a:prstGeom>
            <a:noFill/>
          </p:spPr>
        </p:pic>
      </p:grpSp>
      <p:grpSp>
        <p:nvGrpSpPr>
          <p:cNvPr id="47" name="Group 46"/>
          <p:cNvGrpSpPr/>
          <p:nvPr/>
        </p:nvGrpSpPr>
        <p:grpSpPr>
          <a:xfrm>
            <a:off x="6781800" y="3810000"/>
            <a:ext cx="1289135" cy="1752600"/>
            <a:chOff x="4267200" y="4267200"/>
            <a:chExt cx="1289135" cy="1752600"/>
          </a:xfrm>
        </p:grpSpPr>
        <p:sp>
          <p:nvSpPr>
            <p:cNvPr id="48" name="TextBox 47"/>
            <p:cNvSpPr txBox="1"/>
            <p:nvPr/>
          </p:nvSpPr>
          <p:spPr>
            <a:xfrm>
              <a:off x="4267200" y="4267200"/>
              <a:ext cx="1289135" cy="1652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1dag</a:t>
              </a:r>
            </a:p>
            <a:p>
              <a:pPr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= 10g</a:t>
              </a:r>
            </a:p>
            <a:p>
              <a:pPr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=       hg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9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24400" y="5391150"/>
              <a:ext cx="314325" cy="628650"/>
            </a:xfrm>
            <a:prstGeom prst="rect">
              <a:avLst/>
            </a:prstGeom>
            <a:noFill/>
          </p:spPr>
        </p:pic>
      </p:grpSp>
      <p:grpSp>
        <p:nvGrpSpPr>
          <p:cNvPr id="50" name="Group 49"/>
          <p:cNvGrpSpPr/>
          <p:nvPr/>
        </p:nvGrpSpPr>
        <p:grpSpPr>
          <a:xfrm>
            <a:off x="7924800" y="3886200"/>
            <a:ext cx="1353256" cy="1162050"/>
            <a:chOff x="4225530" y="4267200"/>
            <a:chExt cx="1675573" cy="1162050"/>
          </a:xfrm>
        </p:grpSpPr>
        <p:sp>
          <p:nvSpPr>
            <p:cNvPr id="51" name="TextBox 50"/>
            <p:cNvSpPr txBox="1"/>
            <p:nvPr/>
          </p:nvSpPr>
          <p:spPr>
            <a:xfrm>
              <a:off x="4225530" y="4267200"/>
              <a:ext cx="1675573" cy="113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1g</a:t>
              </a:r>
            </a:p>
            <a:p>
              <a:pPr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=      dag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2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24410" y="4800600"/>
              <a:ext cx="314325" cy="628650"/>
            </a:xfrm>
            <a:prstGeom prst="rect">
              <a:avLst/>
            </a:prstGeom>
            <a:noFill/>
          </p:spPr>
        </p:pic>
      </p:grpSp>
      <p:grpSp>
        <p:nvGrpSpPr>
          <p:cNvPr id="53" name="Group 52"/>
          <p:cNvGrpSpPr/>
          <p:nvPr/>
        </p:nvGrpSpPr>
        <p:grpSpPr>
          <a:xfrm>
            <a:off x="2332487" y="3886200"/>
            <a:ext cx="1196161" cy="1752600"/>
            <a:chOff x="4313687" y="4267200"/>
            <a:chExt cx="1196161" cy="1752600"/>
          </a:xfrm>
        </p:grpSpPr>
        <p:sp>
          <p:nvSpPr>
            <p:cNvPr id="54" name="TextBox 53"/>
            <p:cNvSpPr txBox="1"/>
            <p:nvPr/>
          </p:nvSpPr>
          <p:spPr>
            <a:xfrm>
              <a:off x="4313687" y="4267200"/>
              <a:ext cx="1196161" cy="1652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1yến</a:t>
              </a:r>
            </a:p>
            <a:p>
              <a:pPr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= 10kg</a:t>
              </a:r>
            </a:p>
            <a:p>
              <a:pPr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=      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tạ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24400" y="5391150"/>
              <a:ext cx="314325" cy="628650"/>
            </a:xfrm>
            <a:prstGeom prst="rect">
              <a:avLst/>
            </a:prstGeom>
            <a:noFill/>
          </p:spPr>
        </p:pic>
      </p:grpSp>
      <p:grpSp>
        <p:nvGrpSpPr>
          <p:cNvPr id="56" name="Group 55"/>
          <p:cNvGrpSpPr/>
          <p:nvPr/>
        </p:nvGrpSpPr>
        <p:grpSpPr>
          <a:xfrm>
            <a:off x="1066800" y="3810000"/>
            <a:ext cx="1362873" cy="1676400"/>
            <a:chOff x="4144537" y="4343400"/>
            <a:chExt cx="1534460" cy="1676400"/>
          </a:xfrm>
        </p:grpSpPr>
        <p:sp>
          <p:nvSpPr>
            <p:cNvPr id="57" name="TextBox 56"/>
            <p:cNvSpPr txBox="1"/>
            <p:nvPr/>
          </p:nvSpPr>
          <p:spPr>
            <a:xfrm>
              <a:off x="4144537" y="4343400"/>
              <a:ext cx="1534460" cy="1652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1tạ</a:t>
              </a:r>
            </a:p>
            <a:p>
              <a:pPr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= 10yến</a:t>
              </a:r>
            </a:p>
            <a:p>
              <a:pPr>
                <a:lnSpc>
                  <a:spcPct val="130000"/>
                </a:lnSpc>
              </a:pP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=      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tấn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8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24400" y="5391150"/>
              <a:ext cx="314325" cy="628650"/>
            </a:xfrm>
            <a:prstGeom prst="rect">
              <a:avLst/>
            </a:prstGeom>
            <a:noFill/>
          </p:spPr>
        </p:pic>
      </p:grpSp>
      <p:sp>
        <p:nvSpPr>
          <p:cNvPr id="60" name="TextBox 59"/>
          <p:cNvSpPr txBox="1"/>
          <p:nvPr/>
        </p:nvSpPr>
        <p:spPr>
          <a:xfrm>
            <a:off x="-58509" y="3810000"/>
            <a:ext cx="1112805" cy="1132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1tấn</a:t>
            </a:r>
          </a:p>
          <a:p>
            <a:pPr>
              <a:lnSpc>
                <a:spcPct val="13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=10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tạ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5834" y="762000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6" grpId="0" animBg="1"/>
      <p:bldP spid="16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60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8672" y="1761566"/>
            <a:ext cx="3427541" cy="2600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=………. kg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200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………. kg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35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=……….. kg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7175" y="1676400"/>
            <a:ext cx="3448380" cy="2600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430 kg = ……..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2500 kg = ……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16000 kg = …...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810000"/>
            <a:ext cx="35381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2kg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326g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…….. g 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6kg 3g  = …….... g</a:t>
            </a:r>
          </a:p>
          <a:p>
            <a:pPr marL="342900" indent="-342900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816560"/>
            <a:ext cx="44149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d) 4008g = …..  kg …... g 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9050kg =…..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…… kg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1915180"/>
            <a:ext cx="72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2524780"/>
            <a:ext cx="1082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20000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3134380"/>
            <a:ext cx="1082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35000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6252" y="1762780"/>
            <a:ext cx="1082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6252" y="2448580"/>
            <a:ext cx="1082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3058180"/>
            <a:ext cx="1082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27652" y="3733800"/>
            <a:ext cx="1082348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2326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5252" y="4495800"/>
            <a:ext cx="1082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6003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37652" y="3896380"/>
            <a:ext cx="1082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56852" y="3886200"/>
            <a:ext cx="1082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80652" y="4582180"/>
            <a:ext cx="1082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3200" y="4505980"/>
            <a:ext cx="1082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9" grpId="1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769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&gt;,&lt;,=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41344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2kg 50g   ……  2500g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13kg 85g ……  13kg 805g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3796" y="2424673"/>
            <a:ext cx="3674404" cy="1953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6090kg  ……   6tấn 8kg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……   250kg</a:t>
            </a:r>
          </a:p>
          <a:p>
            <a:pPr marL="342900" indent="-342900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9675" y="2971800"/>
            <a:ext cx="23812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143242" y="2401669"/>
            <a:ext cx="447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087469"/>
            <a:ext cx="447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8758" y="2477869"/>
            <a:ext cx="46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8400" y="3163669"/>
            <a:ext cx="46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41910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2kg 50g; 6090kg; 13kg85g;    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648200"/>
            <a:ext cx="238125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0"/>
            <a:ext cx="8686800" cy="2115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300kg.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7827784" cy="5217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= 1000kg</a:t>
            </a:r>
          </a:p>
          <a:p>
            <a:pPr algn="ctr">
              <a:lnSpc>
                <a:spcPct val="120000"/>
              </a:lnSpc>
            </a:pP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120000"/>
              </a:lnSpc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300 x 2 = 600 (kg)</a:t>
            </a:r>
          </a:p>
          <a:p>
            <a:pPr algn="ctr">
              <a:lnSpc>
                <a:spcPct val="120000"/>
              </a:lnSpc>
            </a:pP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đuợc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lnSpc>
                <a:spcPct val="120000"/>
              </a:lnSpc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300 + 600 = 900 (kg)</a:t>
            </a:r>
          </a:p>
          <a:p>
            <a:pPr algn="ctr">
              <a:lnSpc>
                <a:spcPct val="120000"/>
              </a:lnSpc>
            </a:pP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120000"/>
              </a:lnSpc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1000 – 900 = 100 (kg)</a:t>
            </a:r>
          </a:p>
          <a:p>
            <a:pPr algn="ctr">
              <a:lnSpc>
                <a:spcPct val="120000"/>
              </a:lnSpc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100kg</a:t>
            </a:r>
          </a:p>
          <a:p>
            <a:pPr algn="ctr">
              <a:lnSpc>
                <a:spcPct val="120000"/>
              </a:lnSpc>
            </a:pP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91000" y="457200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934200" y="457200"/>
            <a:ext cx="1600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990600"/>
            <a:ext cx="1371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24200" y="990600"/>
            <a:ext cx="106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43400" y="990600"/>
            <a:ext cx="1905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48600" y="990600"/>
            <a:ext cx="838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9882" y="1676400"/>
            <a:ext cx="63642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TRÒ CHƠI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AI NHANH, AI ĐÚNG?</a:t>
            </a:r>
            <a:endParaRPr lang="en-US" sz="5400" b="1" cap="none" spc="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191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(?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9575g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……kg …..hg……..dag……g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852936"/>
            <a:ext cx="8229600" cy="165618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72" y="1905000"/>
            <a:ext cx="84968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Chân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thành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cảm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ơn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5400" b="1" cap="all" spc="0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các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thầy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cô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đã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về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dự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giờ</a:t>
            </a:r>
            <a:r>
              <a:rPr lang="en-US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en-US" sz="5400" b="1" cap="all" spc="0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428</Words>
  <Application>Microsoft Office PowerPoint</Application>
  <PresentationFormat>On-screen Show (4:3)</PresentationFormat>
  <Paragraphs>118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Dặn dò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Bich Ngoc</dc:creator>
  <cp:lastModifiedBy>Bich Ngoc</cp:lastModifiedBy>
  <cp:revision>24</cp:revision>
  <dcterms:created xsi:type="dcterms:W3CDTF">2017-10-04T18:09:35Z</dcterms:created>
  <dcterms:modified xsi:type="dcterms:W3CDTF">2017-10-05T01:19:30Z</dcterms:modified>
</cp:coreProperties>
</file>